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00"/>
    <a:srgbClr val="FA3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60"/>
  </p:normalViewPr>
  <p:slideViewPr>
    <p:cSldViewPr snapToGrid="0">
      <p:cViewPr>
        <p:scale>
          <a:sx n="59" d="100"/>
          <a:sy n="59" d="100"/>
        </p:scale>
        <p:origin x="2336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x-none" altLang="en-US"/>
              <a:t>mouse: </a:t>
            </a:r>
            <a:r>
              <a:rPr lang="en-US"/>
              <a:t>https://scubasanmateo.com/images/mouse-clipart-black-and-white-3.png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x-none" altLang="en-US"/>
              <a:t>mouse: </a:t>
            </a:r>
            <a:r>
              <a:rPr lang="en-US"/>
              <a:t>https://scubasanmateo.com/images/mouse-clipart-black-and-white-3.png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"/><Relationship Id="rId21" Type="http://schemas.openxmlformats.org/officeDocument/2006/relationships/image" Target="../media/image20.tif"/><Relationship Id="rId22" Type="http://schemas.openxmlformats.org/officeDocument/2006/relationships/image" Target="../media/image21.tif"/><Relationship Id="rId23" Type="http://schemas.openxmlformats.org/officeDocument/2006/relationships/image" Target="../media/image22.tif"/><Relationship Id="rId24" Type="http://schemas.openxmlformats.org/officeDocument/2006/relationships/image" Target="../media/image23.tif"/><Relationship Id="rId25" Type="http://schemas.openxmlformats.org/officeDocument/2006/relationships/image" Target="../media/image24.tif"/><Relationship Id="rId26" Type="http://schemas.openxmlformats.org/officeDocument/2006/relationships/image" Target="../media/image25.tif"/><Relationship Id="rId27" Type="http://schemas.openxmlformats.org/officeDocument/2006/relationships/image" Target="../media/image26.tif"/><Relationship Id="rId28" Type="http://schemas.openxmlformats.org/officeDocument/2006/relationships/image" Target="../media/image27.ti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png"/><Relationship Id="rId19" Type="http://schemas.openxmlformats.org/officeDocument/2006/relationships/image" Target="../media/image18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image" Target="../media/image23.tif"/><Relationship Id="rId8" Type="http://schemas.openxmlformats.org/officeDocument/2006/relationships/image" Target="../media/image24.tif"/><Relationship Id="rId9" Type="http://schemas.openxmlformats.org/officeDocument/2006/relationships/image" Target="../media/image25.tif"/><Relationship Id="rId10" Type="http://schemas.openxmlformats.org/officeDocument/2006/relationships/image" Target="../media/image26.tif"/><Relationship Id="rId11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-512489"/>
            <a:ext cx="12886660" cy="8994423"/>
            <a:chOff x="0" y="274320"/>
            <a:chExt cx="12886660" cy="8994423"/>
          </a:xfrm>
        </p:grpSpPr>
        <p:sp>
          <p:nvSpPr>
            <p:cNvPr id="58" name="Text Box 57"/>
            <p:cNvSpPr txBox="1"/>
            <p:nvPr/>
          </p:nvSpPr>
          <p:spPr>
            <a:xfrm>
              <a:off x="4618656" y="274320"/>
              <a:ext cx="29065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sz="2500" dirty="0" smtClean="0"/>
                <a:t>Calcium imaging</a:t>
              </a:r>
              <a:endParaRPr lang="x-none" altLang="en-US" sz="2500" dirty="0"/>
            </a:p>
          </p:txBody>
        </p:sp>
        <p:sp>
          <p:nvSpPr>
            <p:cNvPr id="64" name="Text Box 63"/>
            <p:cNvSpPr txBox="1"/>
            <p:nvPr/>
          </p:nvSpPr>
          <p:spPr>
            <a:xfrm>
              <a:off x="565270" y="274320"/>
              <a:ext cx="30507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500" dirty="0"/>
                <a:t>V</a:t>
              </a:r>
              <a:r>
                <a:rPr lang="x-none" altLang="en-US" sz="2500" dirty="0" smtClean="0"/>
                <a:t>isual </a:t>
              </a:r>
              <a:r>
                <a:rPr lang="x-none" altLang="en-US" sz="2500" dirty="0"/>
                <a:t>stimulation</a:t>
              </a: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0" y="734306"/>
              <a:ext cx="12886660" cy="8534437"/>
              <a:chOff x="533400" y="600710"/>
              <a:chExt cx="8997813" cy="5958973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892122" y="762596"/>
                <a:ext cx="3171227" cy="2052025"/>
                <a:chOff x="2892122" y="762596"/>
                <a:chExt cx="3171227" cy="205202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392392" y="1161054"/>
                  <a:ext cx="2670957" cy="1653567"/>
                </a:xfrm>
                <a:prstGeom prst="rect">
                  <a:avLst/>
                </a:prstGeom>
              </p:spPr>
            </p:pic>
            <p:sp>
              <p:nvSpPr>
                <p:cNvPr id="33" name="Text Box 32"/>
                <p:cNvSpPr txBox="1"/>
                <p:nvPr/>
              </p:nvSpPr>
              <p:spPr>
                <a:xfrm>
                  <a:off x="2892122" y="1480838"/>
                  <a:ext cx="941778" cy="279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x-none" altLang="en-US" sz="2000" dirty="0" smtClean="0">
                      <a:solidFill>
                        <a:srgbClr val="00FF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GCaMP6</a:t>
                  </a:r>
                  <a:endParaRPr lang="x-none" altLang="en-US" sz="2000" dirty="0">
                    <a:solidFill>
                      <a:srgbClr val="00FF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 rot="20160000">
                  <a:off x="3530499" y="762596"/>
                  <a:ext cx="360077" cy="931641"/>
                  <a:chOff x="7660" y="3512"/>
                  <a:chExt cx="1082" cy="2932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7660" y="3512"/>
                    <a:ext cx="1082" cy="2572"/>
                    <a:chOff x="7660" y="3512"/>
                    <a:chExt cx="1082" cy="2572"/>
                  </a:xfrm>
                </p:grpSpPr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7660" y="3512"/>
                      <a:ext cx="1082" cy="2526"/>
                      <a:chOff x="7677" y="3512"/>
                      <a:chExt cx="1082" cy="2526"/>
                    </a:xfrm>
                  </p:grpSpPr>
                  <p:grpSp>
                    <p:nvGrpSpPr>
                      <p:cNvPr id="21" name="Group 20"/>
                      <p:cNvGrpSpPr/>
                      <p:nvPr/>
                    </p:nvGrpSpPr>
                    <p:grpSpPr>
                      <a:xfrm>
                        <a:off x="7677" y="3512"/>
                        <a:ext cx="1083" cy="2527"/>
                        <a:chOff x="7677" y="3522"/>
                        <a:chExt cx="1083" cy="2527"/>
                      </a:xfrm>
                    </p:grpSpPr>
                    <p:sp>
                      <p:nvSpPr>
                        <p:cNvPr id="10" name="Trapezoid 9"/>
                        <p:cNvSpPr/>
                        <p:nvPr/>
                      </p:nvSpPr>
                      <p:spPr>
                        <a:xfrm rot="10800000">
                          <a:off x="7680" y="5394"/>
                          <a:ext cx="1080" cy="346"/>
                        </a:xfrm>
                        <a:prstGeom prst="trapezoid">
                          <a:avLst>
                            <a:gd name="adj" fmla="val 59453"/>
                          </a:avLst>
                        </a:prstGeom>
                        <a:gradFill>
                          <a:gsLst>
                            <a:gs pos="0">
                              <a:schemeClr val="bg1">
                                <a:lumMod val="75000"/>
                              </a:schemeClr>
                            </a:gs>
                            <a:gs pos="63000">
                              <a:schemeClr val="bg1">
                                <a:lumMod val="85000"/>
                              </a:schemeClr>
                            </a:gs>
                          </a:gsLst>
                          <a:lin ang="0" scaled="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6" name="Isosceles Triangle 15"/>
                        <p:cNvSpPr/>
                        <p:nvPr/>
                      </p:nvSpPr>
                      <p:spPr>
                        <a:xfrm rot="10800000">
                          <a:off x="7896" y="5737"/>
                          <a:ext cx="648" cy="312"/>
                        </a:xfrm>
                        <a:prstGeom prst="triangle">
                          <a:avLst/>
                        </a:prstGeom>
                        <a:solidFill>
                          <a:srgbClr val="FA36B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0" name="Group 19"/>
                        <p:cNvGrpSpPr/>
                        <p:nvPr/>
                      </p:nvGrpSpPr>
                      <p:grpSpPr>
                        <a:xfrm>
                          <a:off x="7677" y="3522"/>
                          <a:ext cx="1082" cy="1872"/>
                          <a:chOff x="7671" y="3522"/>
                          <a:chExt cx="1082" cy="1872"/>
                        </a:xfrm>
                      </p:grpSpPr>
                      <p:sp>
                        <p:nvSpPr>
                          <p:cNvPr id="9" name="Rectangle 8"/>
                          <p:cNvSpPr/>
                          <p:nvPr/>
                        </p:nvSpPr>
                        <p:spPr>
                          <a:xfrm>
                            <a:off x="7671" y="3852"/>
                            <a:ext cx="1083" cy="1543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0">
                                <a:schemeClr val="bg1">
                                  <a:lumMod val="75000"/>
                                </a:schemeClr>
                              </a:gs>
                              <a:gs pos="63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10800000" scaled="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9" name="Group 18"/>
                          <p:cNvGrpSpPr/>
                          <p:nvPr/>
                        </p:nvGrpSpPr>
                        <p:grpSpPr>
                          <a:xfrm>
                            <a:off x="7826" y="3522"/>
                            <a:ext cx="776" cy="265"/>
                            <a:chOff x="7860" y="3343"/>
                            <a:chExt cx="776" cy="265"/>
                          </a:xfrm>
                        </p:grpSpPr>
                        <p:sp>
                          <p:nvSpPr>
                            <p:cNvPr id="17" name="Rectangle 16"/>
                            <p:cNvSpPr/>
                            <p:nvPr/>
                          </p:nvSpPr>
                          <p:spPr>
                            <a:xfrm>
                              <a:off x="7860" y="3343"/>
                              <a:ext cx="776" cy="119"/>
                            </a:xfrm>
                            <a:prstGeom prst="rect">
                              <a:avLst/>
                            </a:prstGeom>
                            <a:solidFill>
                              <a:srgbClr val="FA36BC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8" name="Rectangle 17"/>
                            <p:cNvSpPr/>
                            <p:nvPr/>
                          </p:nvSpPr>
                          <p:spPr>
                            <a:xfrm>
                              <a:off x="7860" y="3490"/>
                              <a:ext cx="776" cy="119"/>
                            </a:xfrm>
                            <a:prstGeom prst="rect">
                              <a:avLst/>
                            </a:prstGeom>
                            <a:solidFill>
                              <a:srgbClr val="FA36BC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</p:grpSp>
                  <p:sp>
                    <p:nvSpPr>
                      <p:cNvPr id="22" name="Rectangle 21"/>
                      <p:cNvSpPr/>
                      <p:nvPr/>
                    </p:nvSpPr>
                    <p:spPr>
                      <a:xfrm>
                        <a:off x="7932" y="5875"/>
                        <a:ext cx="576" cy="58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7985" y="5943"/>
                      <a:ext cx="432" cy="58"/>
                    </a:xfrm>
                    <a:prstGeom prst="rect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8138" y="6048"/>
                      <a:ext cx="130" cy="36"/>
                    </a:xfrm>
                    <a:prstGeom prst="ellipse">
                      <a:avLst/>
                    </a:prstGeom>
                    <a:solidFill>
                      <a:srgbClr val="FA36B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7987" y="6098"/>
                    <a:ext cx="428" cy="347"/>
                    <a:chOff x="8074" y="6090"/>
                    <a:chExt cx="428" cy="347"/>
                  </a:xfrm>
                </p:grpSpPr>
                <p:sp>
                  <p:nvSpPr>
                    <p:cNvPr id="39" name="Oval 38"/>
                    <p:cNvSpPr/>
                    <p:nvPr/>
                  </p:nvSpPr>
                  <p:spPr>
                    <a:xfrm rot="19320000">
                      <a:off x="8142" y="6090"/>
                      <a:ext cx="144" cy="10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14CD68"/>
                        </a:gs>
                        <a:gs pos="37000">
                          <a:srgbClr val="00FF00"/>
                        </a:gs>
                        <a:gs pos="100000">
                          <a:srgbClr val="0B6E38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Oval 39"/>
                    <p:cNvSpPr/>
                    <p:nvPr/>
                  </p:nvSpPr>
                  <p:spPr>
                    <a:xfrm rot="11460000">
                      <a:off x="8264" y="6090"/>
                      <a:ext cx="144" cy="10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14CD68"/>
                        </a:gs>
                        <a:gs pos="37000">
                          <a:srgbClr val="00FF00"/>
                        </a:gs>
                        <a:gs pos="100000">
                          <a:srgbClr val="0B6E38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8074" y="6183"/>
                      <a:ext cx="429" cy="255"/>
                      <a:chOff x="8062" y="6191"/>
                      <a:chExt cx="429" cy="255"/>
                    </a:xfrm>
                  </p:grpSpPr>
                  <p:sp>
                    <p:nvSpPr>
                      <p:cNvPr id="34" name="Oval 33"/>
                      <p:cNvSpPr/>
                      <p:nvPr/>
                    </p:nvSpPr>
                    <p:spPr>
                      <a:xfrm rot="6240000">
                        <a:off x="8250" y="6324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" name="Oval 40"/>
                      <p:cNvSpPr/>
                      <p:nvPr/>
                    </p:nvSpPr>
                    <p:spPr>
                      <a:xfrm>
                        <a:off x="8062" y="6191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Oval 41"/>
                      <p:cNvSpPr/>
                      <p:nvPr/>
                    </p:nvSpPr>
                    <p:spPr>
                      <a:xfrm rot="20400000">
                        <a:off x="8206" y="6203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Oval 42"/>
                      <p:cNvSpPr/>
                      <p:nvPr/>
                    </p:nvSpPr>
                    <p:spPr>
                      <a:xfrm>
                        <a:off x="8347" y="6203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Oval 43"/>
                      <p:cNvSpPr/>
                      <p:nvPr/>
                    </p:nvSpPr>
                    <p:spPr>
                      <a:xfrm rot="1980000">
                        <a:off x="8131" y="6292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54" name="Group 53"/>
              <p:cNvGrpSpPr/>
              <p:nvPr/>
            </p:nvGrpSpPr>
            <p:grpSpPr>
              <a:xfrm>
                <a:off x="533400" y="933450"/>
                <a:ext cx="2133600" cy="1711325"/>
                <a:chOff x="840" y="1470"/>
                <a:chExt cx="3360" cy="2695"/>
              </a:xfrm>
              <a:scene3d>
                <a:camera prst="isometricOffAxis2Right"/>
                <a:lightRig rig="threePt" dir="t"/>
              </a:scene3d>
            </p:grpSpPr>
            <p:pic>
              <p:nvPicPr>
                <p:cNvPr id="4" name="Picture 3" descr="stimulus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438" y="1892"/>
                  <a:ext cx="2160" cy="1215"/>
                </a:xfrm>
                <a:prstGeom prst="rect">
                  <a:avLst/>
                </a:prstGeom>
              </p:spPr>
            </p:pic>
            <p:sp>
              <p:nvSpPr>
                <p:cNvPr id="50" name="Rectangle 49"/>
                <p:cNvSpPr/>
                <p:nvPr/>
              </p:nvSpPr>
              <p:spPr>
                <a:xfrm>
                  <a:off x="840" y="1470"/>
                  <a:ext cx="3360" cy="2055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rapezoid 51"/>
                <p:cNvSpPr/>
                <p:nvPr/>
              </p:nvSpPr>
              <p:spPr>
                <a:xfrm>
                  <a:off x="1798" y="3985"/>
                  <a:ext cx="1440" cy="180"/>
                </a:xfrm>
                <a:prstGeom prst="trapezoid">
                  <a:avLst/>
                </a:prstGeom>
                <a:noFill/>
                <a:ln w="508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308" y="3535"/>
                  <a:ext cx="420" cy="450"/>
                </a:xfrm>
                <a:prstGeom prst="rect">
                  <a:avLst/>
                </a:prstGeom>
                <a:noFill/>
                <a:ln w="508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/>
              <p:cNvCxnSpPr/>
              <p:nvPr/>
            </p:nvCxnSpPr>
            <p:spPr>
              <a:xfrm flipH="1">
                <a:off x="2352658" y="1679241"/>
                <a:ext cx="1411036" cy="118362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946771" y="1682150"/>
                <a:ext cx="946557" cy="99572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47899" y="600710"/>
                <a:ext cx="2122300" cy="2331394"/>
              </a:xfrm>
              <a:prstGeom prst="rect">
                <a:avLst/>
              </a:prstGeom>
            </p:spPr>
          </p:pic>
          <p:sp>
            <p:nvSpPr>
              <p:cNvPr id="63" name="Text Box 62"/>
              <p:cNvSpPr txBox="1"/>
              <p:nvPr/>
            </p:nvSpPr>
            <p:spPr>
              <a:xfrm>
                <a:off x="5485395" y="1301174"/>
                <a:ext cx="1646173" cy="27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altLang="en-US" sz="2000" dirty="0"/>
                  <a:t>serial </a:t>
                </a:r>
                <a:r>
                  <a:rPr lang="x-none" altLang="en-US" sz="2000" dirty="0" smtClean="0"/>
                  <a:t>section</a:t>
                </a:r>
                <a:r>
                  <a:rPr lang="en-US" altLang="en-US" sz="2000" dirty="0" smtClean="0"/>
                  <a:t> </a:t>
                </a:r>
                <a:r>
                  <a:rPr lang="x-none" altLang="en-US" sz="2000" dirty="0" smtClean="0"/>
                  <a:t>TEM</a:t>
                </a:r>
                <a:endParaRPr lang="x-none" altLang="en-US" sz="2000" dirty="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7090372" y="2996529"/>
                <a:ext cx="2440841" cy="3086100"/>
                <a:chOff x="13481" y="5128"/>
                <a:chExt cx="2630" cy="2790"/>
              </a:xfrm>
            </p:grpSpPr>
            <p:pic>
              <p:nvPicPr>
                <p:cNvPr id="67" name="Picture 66" descr="em_segment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481" y="5128"/>
                  <a:ext cx="1935" cy="2790"/>
                </a:xfrm>
                <a:prstGeom prst="rect">
                  <a:avLst/>
                </a:prstGeom>
              </p:spPr>
            </p:pic>
            <p:sp>
              <p:nvSpPr>
                <p:cNvPr id="66" name="Text Box 65"/>
                <p:cNvSpPr txBox="1"/>
                <p:nvPr/>
              </p:nvSpPr>
              <p:spPr>
                <a:xfrm rot="20340000">
                  <a:off x="14927" y="6986"/>
                  <a:ext cx="1184" cy="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x-none" altLang="en-US" sz="1500" dirty="0"/>
                    <a:t>20um</a:t>
                  </a:r>
                </a:p>
              </p:txBody>
            </p:sp>
          </p:grpSp>
          <p:sp>
            <p:nvSpPr>
              <p:cNvPr id="68" name="Striped Right Arrow 67"/>
              <p:cNvSpPr/>
              <p:nvPr/>
            </p:nvSpPr>
            <p:spPr>
              <a:xfrm>
                <a:off x="5787719" y="1515073"/>
                <a:ext cx="914400" cy="339090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602089" y="5038244"/>
                <a:ext cx="5736652" cy="900796"/>
                <a:chOff x="671161" y="4948641"/>
                <a:chExt cx="5736652" cy="900796"/>
              </a:xfrm>
            </p:grpSpPr>
            <p:pic>
              <p:nvPicPr>
                <p:cNvPr id="69" name="Picture 68" descr="spatial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977782" y="5171257"/>
                  <a:ext cx="1430031" cy="678180"/>
                </a:xfrm>
                <a:prstGeom prst="rect">
                  <a:avLst/>
                </a:prstGeom>
              </p:spPr>
            </p:pic>
            <p:grpSp>
              <p:nvGrpSpPr>
                <p:cNvPr id="13" name="Group 12"/>
                <p:cNvGrpSpPr/>
                <p:nvPr/>
              </p:nvGrpSpPr>
              <p:grpSpPr>
                <a:xfrm>
                  <a:off x="671161" y="4948641"/>
                  <a:ext cx="4270632" cy="876935"/>
                  <a:chOff x="671161" y="4948641"/>
                  <a:chExt cx="4098553" cy="876935"/>
                </a:xfrm>
              </p:grpSpPr>
              <p:pic>
                <p:nvPicPr>
                  <p:cNvPr id="70" name="Picture 69" descr="temporal"/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671161" y="4948641"/>
                    <a:ext cx="4056709" cy="876935"/>
                  </a:xfrm>
                  <a:prstGeom prst="rect">
                    <a:avLst/>
                  </a:prstGeom>
                </p:spPr>
              </p:pic>
              <p:sp>
                <p:nvSpPr>
                  <p:cNvPr id="71" name="Text Box 70"/>
                  <p:cNvSpPr txBox="1"/>
                  <p:nvPr/>
                </p:nvSpPr>
                <p:spPr>
                  <a:xfrm>
                    <a:off x="4250679" y="5350765"/>
                    <a:ext cx="519035" cy="2793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x-none" altLang="en-US" sz="2000" dirty="0" smtClean="0"/>
                      <a:t>5 sec.</a:t>
                    </a:r>
                    <a:endParaRPr lang="x-none" altLang="en-US" sz="2000" dirty="0"/>
                  </a:p>
                </p:txBody>
              </p:sp>
            </p:grpSp>
          </p:grpSp>
          <p:sp>
            <p:nvSpPr>
              <p:cNvPr id="73" name="Left-Right Arrow 72"/>
              <p:cNvSpPr/>
              <p:nvPr/>
            </p:nvSpPr>
            <p:spPr>
              <a:xfrm>
                <a:off x="6408983" y="5504454"/>
                <a:ext cx="624205" cy="196407"/>
              </a:xfrm>
              <a:prstGeom prst="leftRightArrow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 Box 75"/>
              <p:cNvSpPr txBox="1"/>
              <p:nvPr/>
            </p:nvSpPr>
            <p:spPr>
              <a:xfrm>
                <a:off x="1825365" y="6082629"/>
                <a:ext cx="12731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en-US" sz="2500" dirty="0"/>
                  <a:t>function</a:t>
                </a:r>
              </a:p>
            </p:txBody>
          </p:sp>
          <p:sp>
            <p:nvSpPr>
              <p:cNvPr id="77" name="Text Box 76"/>
              <p:cNvSpPr txBox="1"/>
              <p:nvPr/>
            </p:nvSpPr>
            <p:spPr>
              <a:xfrm>
                <a:off x="7431572" y="6082629"/>
                <a:ext cx="137441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en-US" sz="2500" dirty="0"/>
                  <a:t>structure</a:t>
                </a: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2309730" y="2702662"/>
                <a:ext cx="2707702" cy="2326248"/>
                <a:chOff x="2135768" y="2643857"/>
                <a:chExt cx="2707702" cy="2326248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2135768" y="2643857"/>
                  <a:ext cx="2707702" cy="2084703"/>
                  <a:chOff x="1134350" y="1233204"/>
                  <a:chExt cx="4994601" cy="3845423"/>
                </a:xfrm>
              </p:grpSpPr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1134350" y="1233204"/>
                    <a:ext cx="4897120" cy="3662680"/>
                    <a:chOff x="5669280" y="1097280"/>
                    <a:chExt cx="4897120" cy="3662680"/>
                  </a:xfrm>
                </p:grpSpPr>
                <p:grpSp>
                  <p:nvGrpSpPr>
                    <p:cNvPr id="144" name="Group 143"/>
                    <p:cNvGrpSpPr/>
                    <p:nvPr/>
                  </p:nvGrpSpPr>
                  <p:grpSpPr>
                    <a:xfrm>
                      <a:off x="5669280" y="1097280"/>
                      <a:ext cx="4897120" cy="3662680"/>
                      <a:chOff x="8928" y="1728"/>
                      <a:chExt cx="7712" cy="5768"/>
                    </a:xfrm>
                  </p:grpSpPr>
                  <p:pic>
                    <p:nvPicPr>
                      <p:cNvPr id="146" name="Picture 145" descr="frame_10"/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1520" y="1728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47" name="Picture 146" descr="frame_9"/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1232" y="1800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48" name="Picture 147" descr="frame_8"/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0944" y="1872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49" name="Picture 148" descr="frame_7"/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0656" y="1944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0" name="Picture 149" descr="frame_6"/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0368" y="2016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1" name="Picture 150" descr="frame_5"/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0080" y="2088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2" name="Picture 151" descr="frame_4"/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792" y="2160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3" name="Picture 152" descr="frame_3"/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504" y="2232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4" name="Picture 153" descr="frame_2"/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216" y="2304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  <p:pic>
                    <p:nvPicPr>
                      <p:cNvPr id="155" name="Picture 154" descr="frame_1"/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8928" y="2376"/>
                        <a:ext cx="5120" cy="5120"/>
                      </a:xfrm>
                      <a:prstGeom prst="rect">
                        <a:avLst/>
                      </a:prstGeom>
                      <a:effectLst>
                        <a:glow rad="139700">
                          <a:schemeClr val="bg1">
                            <a:alpha val="40000"/>
                          </a:schemeClr>
                        </a:glow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</p:pic>
                </p:grpSp>
                <p:pic>
                  <p:nvPicPr>
                    <p:cNvPr id="145" name="Picture 144"/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71968" y="2914073"/>
                      <a:ext cx="1638300" cy="7366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43" name="Straight Arrow Connector 142"/>
                  <p:cNvCxnSpPr/>
                  <p:nvPr/>
                </p:nvCxnSpPr>
                <p:spPr>
                  <a:xfrm flipV="1">
                    <a:off x="4469576" y="4598086"/>
                    <a:ext cx="1659375" cy="48054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1" name="Rectangle 140"/>
                <p:cNvSpPr/>
                <p:nvPr/>
              </p:nvSpPr>
              <p:spPr>
                <a:xfrm rot="20558809">
                  <a:off x="4068522" y="4539218"/>
                  <a:ext cx="753732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200" dirty="0" smtClean="0"/>
                    <a:t>Time</a:t>
                  </a:r>
                  <a:endParaRPr lang="x-none" altLang="en-US" sz="2200" dirty="0"/>
                </a:p>
              </p:txBody>
            </p:sp>
          </p:grpSp>
          <p:sp>
            <p:nvSpPr>
              <p:cNvPr id="15" name="Down Arrow 14"/>
              <p:cNvSpPr/>
              <p:nvPr/>
            </p:nvSpPr>
            <p:spPr>
              <a:xfrm>
                <a:off x="3290153" y="4813466"/>
                <a:ext cx="297432" cy="318043"/>
              </a:xfrm>
              <a:prstGeom prst="downArrow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Down Arrow 156"/>
              <p:cNvSpPr/>
              <p:nvPr/>
            </p:nvSpPr>
            <p:spPr>
              <a:xfrm>
                <a:off x="7508115" y="2843478"/>
                <a:ext cx="352775" cy="539148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ext Box 62"/>
              <p:cNvSpPr txBox="1"/>
              <p:nvPr/>
            </p:nvSpPr>
            <p:spPr>
              <a:xfrm>
                <a:off x="6444972" y="2932104"/>
                <a:ext cx="1726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dirty="0" smtClean="0"/>
                  <a:t>Segmentation</a:t>
                </a:r>
                <a:endParaRPr lang="x-none" altLang="en-US" dirty="0"/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3058176" y="3887257"/>
                <a:ext cx="4293219" cy="577964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 Box 58"/>
            <p:cNvSpPr txBox="1"/>
            <p:nvPr/>
          </p:nvSpPr>
          <p:spPr>
            <a:xfrm>
              <a:off x="8734949" y="274320"/>
              <a:ext cx="3657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en-US" sz="2500" dirty="0"/>
                <a:t>Electron microscopy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410889"/>
            <a:ext cx="12886660" cy="8892823"/>
            <a:chOff x="0" y="-410889"/>
            <a:chExt cx="12886660" cy="8892823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-410889"/>
              <a:ext cx="12886660" cy="8892823"/>
              <a:chOff x="0" y="375920"/>
              <a:chExt cx="12886660" cy="8892823"/>
            </a:xfrm>
          </p:grpSpPr>
          <p:sp>
            <p:nvSpPr>
              <p:cNvPr id="58" name="Text Box 57"/>
              <p:cNvSpPr txBox="1"/>
              <p:nvPr/>
            </p:nvSpPr>
            <p:spPr>
              <a:xfrm>
                <a:off x="4422571" y="403189"/>
                <a:ext cx="2906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altLang="en-US" sz="2500" dirty="0" smtClean="0"/>
                  <a:t>Calcium imaging</a:t>
                </a:r>
                <a:endParaRPr lang="x-none" altLang="en-US" sz="2500" dirty="0"/>
              </a:p>
            </p:txBody>
          </p:sp>
          <p:sp>
            <p:nvSpPr>
              <p:cNvPr id="64" name="Text Box 63"/>
              <p:cNvSpPr txBox="1"/>
              <p:nvPr/>
            </p:nvSpPr>
            <p:spPr>
              <a:xfrm>
                <a:off x="565270" y="375920"/>
                <a:ext cx="30507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500" dirty="0"/>
                  <a:t>V</a:t>
                </a:r>
                <a:r>
                  <a:rPr lang="x-none" altLang="en-US" sz="2500" dirty="0" smtClean="0"/>
                  <a:t>isual </a:t>
                </a:r>
                <a:r>
                  <a:rPr lang="x-none" altLang="en-US" sz="2500" dirty="0"/>
                  <a:t>stimulation</a:t>
                </a:r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0" y="966159"/>
                <a:ext cx="12886660" cy="8302584"/>
                <a:chOff x="533400" y="762596"/>
                <a:chExt cx="8997813" cy="579708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2892122" y="762596"/>
                  <a:ext cx="3171227" cy="2052025"/>
                  <a:chOff x="2892122" y="762596"/>
                  <a:chExt cx="3171227" cy="205202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392392" y="1161054"/>
                    <a:ext cx="2670957" cy="1653567"/>
                  </a:xfrm>
                  <a:prstGeom prst="rect">
                    <a:avLst/>
                  </a:prstGeom>
                </p:spPr>
              </p:pic>
              <p:sp>
                <p:nvSpPr>
                  <p:cNvPr id="33" name="Text Box 32"/>
                  <p:cNvSpPr txBox="1"/>
                  <p:nvPr/>
                </p:nvSpPr>
                <p:spPr>
                  <a:xfrm>
                    <a:off x="2892122" y="1480838"/>
                    <a:ext cx="941778" cy="2793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x-none" altLang="en-US" sz="2000" dirty="0" smtClean="0">
                        <a:solidFill>
                          <a:srgbClr val="00FF00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a:t>GCaMP6</a:t>
                    </a:r>
                    <a:endParaRPr lang="x-none" altLang="en-US" sz="2000" dirty="0">
                      <a:solidFill>
                        <a:srgbClr val="00FF00"/>
                      </a:solidFill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grpSp>
                <p:nvGrpSpPr>
                  <p:cNvPr id="47" name="Group 46"/>
                  <p:cNvGrpSpPr/>
                  <p:nvPr/>
                </p:nvGrpSpPr>
                <p:grpSpPr>
                  <a:xfrm rot="20160000">
                    <a:off x="3530499" y="762596"/>
                    <a:ext cx="360077" cy="931641"/>
                    <a:chOff x="7660" y="3512"/>
                    <a:chExt cx="1082" cy="2932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7660" y="3512"/>
                      <a:ext cx="1082" cy="2572"/>
                      <a:chOff x="7660" y="3512"/>
                      <a:chExt cx="1082" cy="2572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7660" y="3512"/>
                        <a:ext cx="1082" cy="2526"/>
                        <a:chOff x="7677" y="3512"/>
                        <a:chExt cx="1082" cy="2526"/>
                      </a:xfrm>
                    </p:grpSpPr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7677" y="3512"/>
                          <a:ext cx="1083" cy="2527"/>
                          <a:chOff x="7677" y="3522"/>
                          <a:chExt cx="1083" cy="2527"/>
                        </a:xfrm>
                      </p:grpSpPr>
                      <p:sp>
                        <p:nvSpPr>
                          <p:cNvPr id="10" name="Trapezoid 9"/>
                          <p:cNvSpPr/>
                          <p:nvPr/>
                        </p:nvSpPr>
                        <p:spPr>
                          <a:xfrm rot="10800000">
                            <a:off x="7680" y="5394"/>
                            <a:ext cx="1080" cy="346"/>
                          </a:xfrm>
                          <a:prstGeom prst="trapezoid">
                            <a:avLst>
                              <a:gd name="adj" fmla="val 59453"/>
                            </a:avLst>
                          </a:prstGeom>
                          <a:gradFill>
                            <a:gsLst>
                              <a:gs pos="0">
                                <a:schemeClr val="bg1">
                                  <a:lumMod val="75000"/>
                                </a:schemeClr>
                              </a:gs>
                              <a:gs pos="63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0" scaled="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6" name="Isosceles Triangle 15"/>
                          <p:cNvSpPr/>
                          <p:nvPr/>
                        </p:nvSpPr>
                        <p:spPr>
                          <a:xfrm rot="10800000">
                            <a:off x="7896" y="5737"/>
                            <a:ext cx="648" cy="312"/>
                          </a:xfrm>
                          <a:prstGeom prst="triangle">
                            <a:avLst/>
                          </a:prstGeom>
                          <a:solidFill>
                            <a:srgbClr val="FA36BC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0" name="Group 19"/>
                          <p:cNvGrpSpPr/>
                          <p:nvPr/>
                        </p:nvGrpSpPr>
                        <p:grpSpPr>
                          <a:xfrm>
                            <a:off x="7677" y="3522"/>
                            <a:ext cx="1082" cy="1872"/>
                            <a:chOff x="7671" y="3522"/>
                            <a:chExt cx="1082" cy="1872"/>
                          </a:xfrm>
                        </p:grpSpPr>
                        <p:sp>
                          <p:nvSpPr>
                            <p:cNvPr id="9" name="Rectangle 8"/>
                            <p:cNvSpPr/>
                            <p:nvPr/>
                          </p:nvSpPr>
                          <p:spPr>
                            <a:xfrm>
                              <a:off x="7671" y="3852"/>
                              <a:ext cx="1083" cy="1543"/>
                            </a:xfrm>
                            <a:prstGeom prst="rect">
                              <a:avLst/>
                            </a:prstGeom>
                            <a:gradFill>
                              <a:gsLst>
                                <a:gs pos="0">
                                  <a:schemeClr val="bg1">
                                    <a:lumMod val="75000"/>
                                  </a:schemeClr>
                                </a:gs>
                                <a:gs pos="63000">
                                  <a:schemeClr val="bg1">
                                    <a:lumMod val="85000"/>
                                  </a:schemeClr>
                                </a:gs>
                              </a:gsLst>
                              <a:lin ang="10800000" scaled="0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19" name="Group 18"/>
                            <p:cNvGrpSpPr/>
                            <p:nvPr/>
                          </p:nvGrpSpPr>
                          <p:grpSpPr>
                            <a:xfrm>
                              <a:off x="7826" y="3522"/>
                              <a:ext cx="776" cy="265"/>
                              <a:chOff x="7860" y="3343"/>
                              <a:chExt cx="776" cy="265"/>
                            </a:xfrm>
                          </p:grpSpPr>
                          <p:sp>
                            <p:nvSpPr>
                              <p:cNvPr id="17" name="Rectangle 16"/>
                              <p:cNvSpPr/>
                              <p:nvPr/>
                            </p:nvSpPr>
                            <p:spPr>
                              <a:xfrm>
                                <a:off x="7860" y="3343"/>
                                <a:ext cx="776" cy="119"/>
                              </a:xfrm>
                              <a:prstGeom prst="rect">
                                <a:avLst/>
                              </a:prstGeom>
                              <a:solidFill>
                                <a:srgbClr val="FA36BC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18" name="Rectangle 17"/>
                              <p:cNvSpPr/>
                              <p:nvPr/>
                            </p:nvSpPr>
                            <p:spPr>
                              <a:xfrm>
                                <a:off x="7860" y="3490"/>
                                <a:ext cx="776" cy="119"/>
                              </a:xfrm>
                              <a:prstGeom prst="rect">
                                <a:avLst/>
                              </a:prstGeom>
                              <a:solidFill>
                                <a:srgbClr val="FA36BC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</p:grpSp>
                    </p:grpSp>
                    <p:sp>
                      <p:nvSpPr>
                        <p:cNvPr id="22" name="Rectangle 21"/>
                        <p:cNvSpPr/>
                        <p:nvPr/>
                      </p:nvSpPr>
                      <p:spPr>
                        <a:xfrm>
                          <a:off x="7932" y="5875"/>
                          <a:ext cx="576" cy="58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4" name="Rectangle 23"/>
                      <p:cNvSpPr/>
                      <p:nvPr/>
                    </p:nvSpPr>
                    <p:spPr>
                      <a:xfrm>
                        <a:off x="7985" y="5943"/>
                        <a:ext cx="432" cy="58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" name="Oval 24"/>
                      <p:cNvSpPr/>
                      <p:nvPr/>
                    </p:nvSpPr>
                    <p:spPr>
                      <a:xfrm>
                        <a:off x="8138" y="6048"/>
                        <a:ext cx="130" cy="36"/>
                      </a:xfrm>
                      <a:prstGeom prst="ellipse">
                        <a:avLst/>
                      </a:prstGeom>
                      <a:solidFill>
                        <a:srgbClr val="FA36B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7987" y="6098"/>
                      <a:ext cx="428" cy="347"/>
                      <a:chOff x="8074" y="6090"/>
                      <a:chExt cx="428" cy="347"/>
                    </a:xfrm>
                  </p:grpSpPr>
                  <p:sp>
                    <p:nvSpPr>
                      <p:cNvPr id="39" name="Oval 38"/>
                      <p:cNvSpPr/>
                      <p:nvPr/>
                    </p:nvSpPr>
                    <p:spPr>
                      <a:xfrm rot="19320000">
                        <a:off x="8142" y="6090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Oval 39"/>
                      <p:cNvSpPr/>
                      <p:nvPr/>
                    </p:nvSpPr>
                    <p:spPr>
                      <a:xfrm rot="11460000">
                        <a:off x="8264" y="6090"/>
                        <a:ext cx="144" cy="10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4CD68"/>
                          </a:gs>
                          <a:gs pos="37000">
                            <a:srgbClr val="00FF00"/>
                          </a:gs>
                          <a:gs pos="100000">
                            <a:srgbClr val="0B6E38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45" name="Group 44"/>
                      <p:cNvGrpSpPr/>
                      <p:nvPr/>
                    </p:nvGrpSpPr>
                    <p:grpSpPr>
                      <a:xfrm>
                        <a:off x="8074" y="6183"/>
                        <a:ext cx="429" cy="255"/>
                        <a:chOff x="8062" y="6191"/>
                        <a:chExt cx="429" cy="255"/>
                      </a:xfrm>
                    </p:grpSpPr>
                    <p:sp>
                      <p:nvSpPr>
                        <p:cNvPr id="34" name="Oval 33"/>
                        <p:cNvSpPr/>
                        <p:nvPr/>
                      </p:nvSpPr>
                      <p:spPr>
                        <a:xfrm rot="6240000">
                          <a:off x="8250" y="6324"/>
                          <a:ext cx="144" cy="10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14CD68"/>
                            </a:gs>
                            <a:gs pos="37000">
                              <a:srgbClr val="00FF00"/>
                            </a:gs>
                            <a:gs pos="100000">
                              <a:srgbClr val="0B6E38"/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" name="Oval 40"/>
                        <p:cNvSpPr/>
                        <p:nvPr/>
                      </p:nvSpPr>
                      <p:spPr>
                        <a:xfrm>
                          <a:off x="8062" y="6191"/>
                          <a:ext cx="144" cy="10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14CD68"/>
                            </a:gs>
                            <a:gs pos="37000">
                              <a:srgbClr val="00FF00"/>
                            </a:gs>
                            <a:gs pos="100000">
                              <a:srgbClr val="0B6E38"/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" name="Oval 41"/>
                        <p:cNvSpPr/>
                        <p:nvPr/>
                      </p:nvSpPr>
                      <p:spPr>
                        <a:xfrm rot="20400000">
                          <a:off x="8206" y="6203"/>
                          <a:ext cx="144" cy="10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14CD68"/>
                            </a:gs>
                            <a:gs pos="37000">
                              <a:srgbClr val="00FF00"/>
                            </a:gs>
                            <a:gs pos="100000">
                              <a:srgbClr val="0B6E38"/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3" name="Oval 42"/>
                        <p:cNvSpPr/>
                        <p:nvPr/>
                      </p:nvSpPr>
                      <p:spPr>
                        <a:xfrm>
                          <a:off x="8347" y="6203"/>
                          <a:ext cx="144" cy="10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14CD68"/>
                            </a:gs>
                            <a:gs pos="37000">
                              <a:srgbClr val="00FF00"/>
                            </a:gs>
                            <a:gs pos="100000">
                              <a:srgbClr val="0B6E38"/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" name="Oval 43"/>
                        <p:cNvSpPr/>
                        <p:nvPr/>
                      </p:nvSpPr>
                      <p:spPr>
                        <a:xfrm rot="1980000">
                          <a:off x="8131" y="6292"/>
                          <a:ext cx="144" cy="10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14CD68"/>
                            </a:gs>
                            <a:gs pos="37000">
                              <a:srgbClr val="00FF00"/>
                            </a:gs>
                            <a:gs pos="100000">
                              <a:srgbClr val="0B6E38"/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54" name="Group 53"/>
                <p:cNvGrpSpPr/>
                <p:nvPr/>
              </p:nvGrpSpPr>
              <p:grpSpPr>
                <a:xfrm>
                  <a:off x="533400" y="933450"/>
                  <a:ext cx="2133600" cy="1711325"/>
                  <a:chOff x="840" y="1470"/>
                  <a:chExt cx="3360" cy="2695"/>
                </a:xfrm>
                <a:scene3d>
                  <a:camera prst="isometricOffAxis2Right"/>
                  <a:lightRig rig="threePt" dir="t"/>
                </a:scene3d>
              </p:grpSpPr>
              <p:pic>
                <p:nvPicPr>
                  <p:cNvPr id="4" name="Picture 3" descr="stimulus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438" y="1892"/>
                    <a:ext cx="2160" cy="1215"/>
                  </a:xfrm>
                  <a:prstGeom prst="rect">
                    <a:avLst/>
                  </a:prstGeom>
                </p:spPr>
              </p:pic>
              <p:sp>
                <p:nvSpPr>
                  <p:cNvPr id="50" name="Rectangle 49"/>
                  <p:cNvSpPr/>
                  <p:nvPr/>
                </p:nvSpPr>
                <p:spPr>
                  <a:xfrm>
                    <a:off x="840" y="1470"/>
                    <a:ext cx="3360" cy="2055"/>
                  </a:xfrm>
                  <a:prstGeom prst="rect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Trapezoid 51"/>
                  <p:cNvSpPr/>
                  <p:nvPr/>
                </p:nvSpPr>
                <p:spPr>
                  <a:xfrm>
                    <a:off x="1798" y="3985"/>
                    <a:ext cx="1440" cy="180"/>
                  </a:xfrm>
                  <a:prstGeom prst="trapezoid">
                    <a:avLst/>
                  </a:prstGeom>
                  <a:noFill/>
                  <a:ln w="508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2308" y="3535"/>
                    <a:ext cx="420" cy="450"/>
                  </a:xfrm>
                  <a:prstGeom prst="rect">
                    <a:avLst/>
                  </a:prstGeom>
                  <a:noFill/>
                  <a:ln w="5080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2352658" y="1679241"/>
                  <a:ext cx="1411036" cy="11836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3946771" y="1682150"/>
                  <a:ext cx="946557" cy="99572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 Box 62"/>
                <p:cNvSpPr txBox="1"/>
                <p:nvPr/>
              </p:nvSpPr>
              <p:spPr>
                <a:xfrm>
                  <a:off x="5379683" y="1151483"/>
                  <a:ext cx="1294546" cy="494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x-none" altLang="en-US" sz="2000" dirty="0"/>
                    <a:t>serial </a:t>
                  </a:r>
                  <a:r>
                    <a:rPr lang="x-none" altLang="en-US" sz="2000" dirty="0" smtClean="0"/>
                    <a:t>section</a:t>
                  </a:r>
                  <a:endParaRPr lang="en-US" altLang="en-US" sz="2000" dirty="0" smtClean="0"/>
                </a:p>
                <a:p>
                  <a:pPr algn="ctr"/>
                  <a:r>
                    <a:rPr lang="en-US" altLang="en-US" sz="2000" dirty="0" smtClean="0"/>
                    <a:t> </a:t>
                  </a:r>
                  <a:r>
                    <a:rPr lang="x-none" altLang="en-US" sz="2000" dirty="0" smtClean="0"/>
                    <a:t>TEM</a:t>
                  </a:r>
                  <a:endParaRPr lang="x-none" altLang="en-US" sz="2000" dirty="0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7090372" y="2996529"/>
                  <a:ext cx="2440841" cy="3086100"/>
                  <a:chOff x="13481" y="5128"/>
                  <a:chExt cx="2630" cy="2790"/>
                </a:xfrm>
              </p:grpSpPr>
              <p:pic>
                <p:nvPicPr>
                  <p:cNvPr id="67" name="Picture 66" descr="em_segment"/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3481" y="5128"/>
                    <a:ext cx="1935" cy="2790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 Box 65"/>
                  <p:cNvSpPr txBox="1"/>
                  <p:nvPr/>
                </p:nvSpPr>
                <p:spPr>
                  <a:xfrm rot="20340000">
                    <a:off x="14927" y="6986"/>
                    <a:ext cx="1184" cy="2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x-none" altLang="en-US" sz="1500" dirty="0"/>
                      <a:t>20um</a:t>
                    </a:r>
                  </a:p>
                </p:txBody>
              </p:sp>
            </p:grpSp>
            <p:sp>
              <p:nvSpPr>
                <p:cNvPr id="68" name="Striped Right Arrow 67"/>
                <p:cNvSpPr/>
                <p:nvPr/>
              </p:nvSpPr>
              <p:spPr>
                <a:xfrm>
                  <a:off x="5787718" y="1515073"/>
                  <a:ext cx="766150" cy="339090"/>
                </a:xfrm>
                <a:prstGeom prst="stripedRightArrow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602089" y="5038244"/>
                  <a:ext cx="5736652" cy="900796"/>
                  <a:chOff x="671161" y="4948641"/>
                  <a:chExt cx="5736652" cy="900796"/>
                </a:xfrm>
              </p:grpSpPr>
              <p:pic>
                <p:nvPicPr>
                  <p:cNvPr id="69" name="Picture 68" descr="spatial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977782" y="5171257"/>
                    <a:ext cx="1430031" cy="678180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671161" y="4948641"/>
                    <a:ext cx="4270632" cy="876935"/>
                    <a:chOff x="671161" y="4948641"/>
                    <a:chExt cx="4098553" cy="876935"/>
                  </a:xfrm>
                </p:grpSpPr>
                <p:pic>
                  <p:nvPicPr>
                    <p:cNvPr id="70" name="Picture 69" descr="temporal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71161" y="4948641"/>
                      <a:ext cx="4056709" cy="8769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1" name="Text Box 70"/>
                    <p:cNvSpPr txBox="1"/>
                    <p:nvPr/>
                  </p:nvSpPr>
                  <p:spPr>
                    <a:xfrm>
                      <a:off x="4250679" y="5350765"/>
                      <a:ext cx="519035" cy="279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x-none" altLang="en-US" sz="2000" dirty="0" smtClean="0"/>
                        <a:t>5 sec.</a:t>
                      </a:r>
                      <a:endParaRPr lang="x-none" altLang="en-US" sz="2000" dirty="0"/>
                    </a:p>
                  </p:txBody>
                </p:sp>
              </p:grpSp>
            </p:grpSp>
            <p:sp>
              <p:nvSpPr>
                <p:cNvPr id="73" name="Left-Right Arrow 72"/>
                <p:cNvSpPr/>
                <p:nvPr/>
              </p:nvSpPr>
              <p:spPr>
                <a:xfrm>
                  <a:off x="6408983" y="5504454"/>
                  <a:ext cx="624205" cy="196407"/>
                </a:xfrm>
                <a:prstGeom prst="leftRightArrow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 Box 75"/>
                <p:cNvSpPr txBox="1"/>
                <p:nvPr/>
              </p:nvSpPr>
              <p:spPr>
                <a:xfrm>
                  <a:off x="1825365" y="6082629"/>
                  <a:ext cx="127310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x-none" altLang="en-US" sz="2500" dirty="0"/>
                    <a:t>function</a:t>
                  </a:r>
                </a:p>
              </p:txBody>
            </p:sp>
            <p:sp>
              <p:nvSpPr>
                <p:cNvPr id="77" name="Text Box 76"/>
                <p:cNvSpPr txBox="1"/>
                <p:nvPr/>
              </p:nvSpPr>
              <p:spPr>
                <a:xfrm>
                  <a:off x="7431572" y="6082629"/>
                  <a:ext cx="137441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x-none" altLang="en-US" sz="2500" dirty="0"/>
                    <a:t>structure</a:t>
                  </a: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2309730" y="2702662"/>
                  <a:ext cx="2707702" cy="2326248"/>
                  <a:chOff x="2135768" y="2643857"/>
                  <a:chExt cx="2707702" cy="2326248"/>
                </a:xfrm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2135768" y="2643857"/>
                    <a:ext cx="2707702" cy="2084703"/>
                    <a:chOff x="1134350" y="1233204"/>
                    <a:chExt cx="4994601" cy="3845423"/>
                  </a:xfrm>
                </p:grpSpPr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1134350" y="1233204"/>
                      <a:ext cx="4897120" cy="3662680"/>
                      <a:chOff x="5669280" y="1097280"/>
                      <a:chExt cx="4897120" cy="3662680"/>
                    </a:xfrm>
                  </p:grpSpPr>
                  <p:grpSp>
                    <p:nvGrpSpPr>
                      <p:cNvPr id="144" name="Group 143"/>
                      <p:cNvGrpSpPr/>
                      <p:nvPr/>
                    </p:nvGrpSpPr>
                    <p:grpSpPr>
                      <a:xfrm>
                        <a:off x="5669280" y="1097280"/>
                        <a:ext cx="4897120" cy="3662680"/>
                        <a:chOff x="8928" y="1728"/>
                        <a:chExt cx="7712" cy="5768"/>
                      </a:xfrm>
                    </p:grpSpPr>
                    <p:pic>
                      <p:nvPicPr>
                        <p:cNvPr id="146" name="Picture 145" descr="frame_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20" y="1728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47" name="Picture 146" descr="frame_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232" y="1800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48" name="Picture 147" descr="frame_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944" y="1872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49" name="Picture 148" descr="frame_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56" y="1944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0" name="Picture 149" descr="frame_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368" y="2016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1" name="Picture 150" descr="frame_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080" y="2088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2" name="Picture 151" descr="frame_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792" y="2160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3" name="Picture 152" descr="frame_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504" y="2232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4" name="Picture 153" descr="frame_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216" y="2304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pic>
                      <p:nvPicPr>
                        <p:cNvPr id="155" name="Picture 154" descr="frame_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28" y="2376"/>
                          <a:ext cx="5120" cy="5120"/>
                        </a:xfrm>
                        <a:prstGeom prst="rect">
                          <a:avLst/>
                        </a:prstGeom>
                        <a:effectLst>
                          <a:glow rad="139700">
                            <a:schemeClr val="bg1"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</p:grpSp>
                  <p:pic>
                    <p:nvPicPr>
                      <p:cNvPr id="145" name="Picture 144"/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71968" y="2914073"/>
                        <a:ext cx="1638300" cy="736600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43" name="Straight Arrow Connector 142"/>
                    <p:cNvCxnSpPr/>
                    <p:nvPr/>
                  </p:nvCxnSpPr>
                  <p:spPr>
                    <a:xfrm flipV="1">
                      <a:off x="4469576" y="4598086"/>
                      <a:ext cx="1659375" cy="48054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1" name="Rectangle 140"/>
                  <p:cNvSpPr/>
                  <p:nvPr/>
                </p:nvSpPr>
                <p:spPr>
                  <a:xfrm rot="20558809">
                    <a:off x="4068522" y="4539218"/>
                    <a:ext cx="75373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sz="2200" dirty="0" smtClean="0"/>
                      <a:t>Time</a:t>
                    </a:r>
                    <a:endParaRPr lang="x-none" altLang="en-US" sz="2200" dirty="0"/>
                  </a:p>
                </p:txBody>
              </p:sp>
            </p:grpSp>
            <p:sp>
              <p:nvSpPr>
                <p:cNvPr id="15" name="Down Arrow 14"/>
                <p:cNvSpPr/>
                <p:nvPr/>
              </p:nvSpPr>
              <p:spPr>
                <a:xfrm>
                  <a:off x="3290153" y="4813466"/>
                  <a:ext cx="297432" cy="318043"/>
                </a:xfrm>
                <a:prstGeom prst="downArrow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Down Arrow 156"/>
                <p:cNvSpPr/>
                <p:nvPr/>
              </p:nvSpPr>
              <p:spPr>
                <a:xfrm>
                  <a:off x="7508115" y="2737068"/>
                  <a:ext cx="352775" cy="539148"/>
                </a:xfrm>
                <a:prstGeom prst="down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Text Box 62"/>
                <p:cNvSpPr txBox="1"/>
                <p:nvPr/>
              </p:nvSpPr>
              <p:spPr>
                <a:xfrm>
                  <a:off x="6444972" y="2932104"/>
                  <a:ext cx="17269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dirty="0" smtClean="0"/>
                    <a:t>Segmentation</a:t>
                  </a:r>
                  <a:endParaRPr lang="x-none" altLang="en-US" dirty="0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H="1" flipV="1">
                  <a:off x="3058176" y="3887257"/>
                  <a:ext cx="4293219" cy="577964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Text Box 58"/>
              <p:cNvSpPr txBox="1"/>
              <p:nvPr/>
            </p:nvSpPr>
            <p:spPr>
              <a:xfrm>
                <a:off x="8989474" y="428085"/>
                <a:ext cx="3657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altLang="en-US" sz="2500" dirty="0"/>
                  <a:t>Electron microscopy</a:t>
                </a:r>
              </a:p>
            </p:txBody>
          </p:sp>
        </p:grpSp>
        <p:grpSp>
          <p:nvGrpSpPr>
            <p:cNvPr id="89" name="Group 88"/>
            <p:cNvGrpSpPr>
              <a:grpSpLocks noChangeAspect="1"/>
            </p:cNvGrpSpPr>
            <p:nvPr/>
          </p:nvGrpSpPr>
          <p:grpSpPr>
            <a:xfrm>
              <a:off x="8828459" y="161422"/>
              <a:ext cx="3009056" cy="2683378"/>
              <a:chOff x="1097280" y="0"/>
              <a:chExt cx="9354820" cy="7594641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320" y="18288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440" y="36576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560" y="54864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1680" y="73152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800" y="91440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920" y="109728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040" y="128016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160" y="1463040"/>
                <a:ext cx="7708900" cy="5461000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280" y="1645920"/>
                <a:ext cx="7708900" cy="5948721"/>
              </a:xfrm>
              <a:prstGeom prst="rect">
                <a:avLst/>
              </a:prstGeom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</p:spPr>
          </p:pic>
        </p:grpSp>
        <p:sp>
          <p:nvSpPr>
            <p:cNvPr id="100" name="Rectangle 99"/>
            <p:cNvSpPr/>
            <p:nvPr/>
          </p:nvSpPr>
          <p:spPr>
            <a:xfrm rot="8100000" flipH="1">
              <a:off x="11722649" y="2320278"/>
              <a:ext cx="274197" cy="440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200" dirty="0" smtClean="0"/>
                <a:t>z</a:t>
              </a:r>
              <a:endParaRPr lang="x-none" altLang="en-US" sz="2200" dirty="0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rot="8100000" flipV="1">
              <a:off x="11260017" y="2438943"/>
              <a:ext cx="872859" cy="232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430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134350" y="1233204"/>
            <a:ext cx="4994601" cy="4216734"/>
            <a:chOff x="1134350" y="1233204"/>
            <a:chExt cx="4994601" cy="4216734"/>
          </a:xfrm>
        </p:grpSpPr>
        <p:grpSp>
          <p:nvGrpSpPr>
            <p:cNvPr id="20" name="Group 19"/>
            <p:cNvGrpSpPr/>
            <p:nvPr/>
          </p:nvGrpSpPr>
          <p:grpSpPr>
            <a:xfrm>
              <a:off x="1134350" y="1233204"/>
              <a:ext cx="4994601" cy="3845423"/>
              <a:chOff x="1134350" y="1233204"/>
              <a:chExt cx="4994601" cy="384542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134350" y="1233204"/>
                <a:ext cx="4897120" cy="3662680"/>
                <a:chOff x="5669280" y="1097280"/>
                <a:chExt cx="4897120" cy="3662680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5669280" y="1097280"/>
                  <a:ext cx="4897120" cy="3662680"/>
                  <a:chOff x="8928" y="1728"/>
                  <a:chExt cx="7712" cy="5768"/>
                </a:xfrm>
              </p:grpSpPr>
              <p:pic>
                <p:nvPicPr>
                  <p:cNvPr id="4" name="Picture 3" descr="frame_10"/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</a:blip>
                  <a:stretch>
                    <a:fillRect/>
                  </a:stretch>
                </p:blipFill>
                <p:spPr>
                  <a:xfrm>
                    <a:off x="11520" y="1728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5" name="Picture 4" descr="frame_9"/>
                  <p:cNvPicPr>
                    <a:picLocks noChangeAspect="1"/>
                  </p:cNvPicPr>
                  <p:nvPr/>
                </p:nvPicPr>
                <p:blipFill>
                  <a:blip r:embed="rId4">
                    <a:grayscl/>
                  </a:blip>
                  <a:stretch>
                    <a:fillRect/>
                  </a:stretch>
                </p:blipFill>
                <p:spPr>
                  <a:xfrm>
                    <a:off x="11232" y="1800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6" name="Picture 5" descr="frame_8"/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</a:blip>
                  <a:stretch>
                    <a:fillRect/>
                  </a:stretch>
                </p:blipFill>
                <p:spPr>
                  <a:xfrm>
                    <a:off x="10944" y="1872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7" name="Picture 6" descr="frame_7"/>
                  <p:cNvPicPr>
                    <a:picLocks noChangeAspect="1"/>
                  </p:cNvPicPr>
                  <p:nvPr/>
                </p:nvPicPr>
                <p:blipFill>
                  <a:blip r:embed="rId6">
                    <a:grayscl/>
                  </a:blip>
                  <a:stretch>
                    <a:fillRect/>
                  </a:stretch>
                </p:blipFill>
                <p:spPr>
                  <a:xfrm>
                    <a:off x="10656" y="1944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8" name="Picture 7" descr="frame_6"/>
                  <p:cNvPicPr>
                    <a:picLocks noChangeAspect="1"/>
                  </p:cNvPicPr>
                  <p:nvPr/>
                </p:nvPicPr>
                <p:blipFill>
                  <a:blip r:embed="rId7">
                    <a:grayscl/>
                  </a:blip>
                  <a:stretch>
                    <a:fillRect/>
                  </a:stretch>
                </p:blipFill>
                <p:spPr>
                  <a:xfrm>
                    <a:off x="10368" y="2016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9" name="Picture 8" descr="frame_5"/>
                  <p:cNvPicPr>
                    <a:picLocks noChangeAspect="1"/>
                  </p:cNvPicPr>
                  <p:nvPr/>
                </p:nvPicPr>
                <p:blipFill>
                  <a:blip r:embed="rId8">
                    <a:grayscl/>
                  </a:blip>
                  <a:stretch>
                    <a:fillRect/>
                  </a:stretch>
                </p:blipFill>
                <p:spPr>
                  <a:xfrm>
                    <a:off x="10080" y="2088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0" name="Picture 9" descr="frame_4"/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</a:blip>
                  <a:stretch>
                    <a:fillRect/>
                  </a:stretch>
                </p:blipFill>
                <p:spPr>
                  <a:xfrm>
                    <a:off x="9792" y="2160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1" name="Picture 10" descr="frame_3"/>
                  <p:cNvPicPr>
                    <a:picLocks noChangeAspect="1"/>
                  </p:cNvPicPr>
                  <p:nvPr/>
                </p:nvPicPr>
                <p:blipFill>
                  <a:blip r:embed="rId10">
                    <a:grayscl/>
                  </a:blip>
                  <a:stretch>
                    <a:fillRect/>
                  </a:stretch>
                </p:blipFill>
                <p:spPr>
                  <a:xfrm>
                    <a:off x="9504" y="2232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2" name="Picture 11" descr="frame_2"/>
                  <p:cNvPicPr>
                    <a:picLocks noChangeAspect="1"/>
                  </p:cNvPicPr>
                  <p:nvPr/>
                </p:nvPicPr>
                <p:blipFill>
                  <a:blip r:embed="rId11">
                    <a:grayscl/>
                  </a:blip>
                  <a:stretch>
                    <a:fillRect/>
                  </a:stretch>
                </p:blipFill>
                <p:spPr>
                  <a:xfrm>
                    <a:off x="9216" y="2304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3" name="Picture 12" descr="frame_1"/>
                  <p:cNvPicPr>
                    <a:picLocks noChangeAspect="1"/>
                  </p:cNvPicPr>
                  <p:nvPr/>
                </p:nvPicPr>
                <p:blipFill>
                  <a:blip r:embed="rId12">
                    <a:grayscl/>
                  </a:blip>
                  <a:stretch>
                    <a:fillRect/>
                  </a:stretch>
                </p:blipFill>
                <p:spPr>
                  <a:xfrm>
                    <a:off x="8928" y="2376"/>
                    <a:ext cx="5120" cy="5120"/>
                  </a:xfrm>
                  <a:prstGeom prst="rect">
                    <a:avLst/>
                  </a:prstGeom>
                  <a:effectLst>
                    <a:glow rad="1397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1968" y="2914073"/>
                  <a:ext cx="1638300" cy="7366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469576" y="4598086"/>
                <a:ext cx="1659375" cy="48054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 rot="20395466">
              <a:off x="4747075" y="4803607"/>
              <a:ext cx="11128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3600" dirty="0" smtClean="0"/>
                <a:t>Time</a:t>
              </a:r>
              <a:endParaRPr lang="x-none" altLang="en-US" sz="36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97280" y="0"/>
            <a:ext cx="9354820" cy="7106920"/>
            <a:chOff x="1097280" y="0"/>
            <a:chExt cx="9354820" cy="71069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18288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36576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60" y="54864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80" y="73152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91440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920" y="109728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128016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146304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1645920"/>
              <a:ext cx="7708900" cy="5461000"/>
            </a:xfrm>
            <a:prstGeom prst="rect">
              <a:avLst/>
            </a:prstGeom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9867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51</Words>
  <Application>Microsoft Macintosh PowerPoint</Application>
  <PresentationFormat>Widescreen</PresentationFormat>
  <Paragraphs>27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zhoupc</dc:creator>
  <cp:lastModifiedBy>Pengcheng Zhou</cp:lastModifiedBy>
  <cp:revision>16</cp:revision>
  <dcterms:created xsi:type="dcterms:W3CDTF">2019-05-16T18:33:40Z</dcterms:created>
  <dcterms:modified xsi:type="dcterms:W3CDTF">2019-05-16T22:44:39Z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